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2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72" r:id="rId13"/>
    <p:sldId id="273" r:id="rId14"/>
    <p:sldId id="275" r:id="rId15"/>
    <p:sldId id="276" r:id="rId16"/>
    <p:sldId id="299" r:id="rId17"/>
    <p:sldId id="300" r:id="rId18"/>
    <p:sldId id="301" r:id="rId19"/>
    <p:sldId id="302" r:id="rId20"/>
    <p:sldId id="305" r:id="rId21"/>
    <p:sldId id="306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7" roundtripDataSignature="AMtx7mjb8+SZNBLi/ELJBwXH+e+pFIKb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E1D5AF-82BC-472A-A52C-27ED85BEEF3C}">
  <a:tblStyle styleId="{A51795A8-6D7B-482E-94E8-C0F4E218CCC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FE1D5AF-82BC-472A-A52C-27ED85BEEF3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206" autoAdjust="0"/>
  </p:normalViewPr>
  <p:slideViewPr>
    <p:cSldViewPr snapToGrid="0">
      <p:cViewPr varScale="1">
        <p:scale>
          <a:sx n="71" d="100"/>
          <a:sy n="71" d="100"/>
        </p:scale>
        <p:origin x="6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67" Type="http://customschemas.google.com/relationships/presentationmetadata" Target="metadata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6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e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8" name="Google Shape;1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26dd48c3a4_1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6" name="Google Shape;236;g226dd48c3a4_1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3" name="Google Shape;273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4" name="Google Shape;294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1" name="Google Shape;301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59" name="Google Shape;459;p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6" name="Google Shape;466;p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1" name="Google Shape;471;p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8" name="Google Shape;478;p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6" name="Google Shape;496;p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6" name="Google Shape;1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05" name="Google Shape;505;p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4e14f60111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g24e14f60111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9" name="Google Shape;17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6" name="Google Shape;186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3" name="Google Shape;193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7" name="Google Shape;217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26dd48c3a4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2" name="Google Shape;222;g226dd48c3a4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e14f60111_0_9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g24e14f60111_0_9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0" name="Google Shape;90;g24e14f60111_0_9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g24e14f60111_0_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g24e14f60111_0_9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4e14f60111_0_9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g24e14f60111_0_9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g24e14f60111_0_9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g24e14f60111_0_9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24e14f60111_0_9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4e14f60111_0_10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24e14f60111_0_10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g24e14f60111_0_10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4e14f60111_0_10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g24e14f60111_0_10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g24e14f60111_0_10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g24e14f60111_0_10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g24e14f60111_0_10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4e14f60111_0_1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g24e14f60111_0_1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g24e14f60111_0_1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g24e14f60111_0_1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g24e14f60111_0_1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g24e14f60111_0_1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4e14f60111_0_1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24e14f60111_0_1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g24e14f60111_0_1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g24e14f60111_0_1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g24e14f60111_0_1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g24e14f60111_0_1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g24e14f60111_0_1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24e14f60111_0_1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e14f60111_0_1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24e14f60111_0_1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g24e14f60111_0_1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g24e14f60111_0_1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4e14f60111_0_1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24e14f60111_0_13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3" name="Google Shape;133;g24e14f60111_0_13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4" name="Google Shape;134;g24e14f60111_0_1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g24e14f60111_0_1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24e14f60111_0_1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4e14f60111_0_14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24e14f60111_0_14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g24e14f60111_0_14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1" name="Google Shape;141;g24e14f60111_0_1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24e14f60111_0_1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24e14f60111_0_1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e14f60111_0_1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g24e14f60111_0_150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24e14f60111_0_1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24e14f60111_0_1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24e14f60111_0_1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4e14f60111_0_1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24e14f60111_0_16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g24e14f60111_0_1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g24e14f60111_0_16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24e14f60111_0_1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4e14f60111_0_156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24e14f60111_0_156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g24e14f60111_0_1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24e14f60111_0_1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g24e14f60111_0_1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24e14f60111_0_17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24e14f60111_0_17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g24e14f60111_0_17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24e14f60111_0_17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g24e14f60111_0_1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24e14f60111_0_17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g24e14f60111_0_17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g24e14f60111_0_17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g24e14f60111_0_17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g24e14f60111_0_17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g24e14f60111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g24e14f60111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g24e14f60111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24e14f60111_0_18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g24e14f60111_0_18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6" name="Google Shape;46;g24e14f60111_0_18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" name="Google Shape;47;g24e14f60111_0_18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g24e14f60111_0_18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g24e14f60111_0_18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e14f60111_0_19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g24e14f60111_0_19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g24e14f60111_0_19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4" name="Google Shape;54;g24e14f60111_0_19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g24e14f60111_0_19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g24e14f60111_0_19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4e14f60111_0_20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g24e14f60111_0_202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g24e14f60111_0_20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g24e14f60111_0_20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g24e14f60111_0_20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4e14f60111_0_208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24e14f60111_0_208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g24e14f60111_0_20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g24e14f60111_0_20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g24e14f60111_0_20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24e14f60111_0_1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g24e14f60111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24e14f60111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24e14f60111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01900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7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4e14f60111_0_8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g24e14f60111_0_8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g24e14f60111_0_8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g24e14f60111_0_8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g24e14f60111_0_8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"/>
          <p:cNvSpPr txBox="1">
            <a:spLocks noGrp="1"/>
          </p:cNvSpPr>
          <p:nvPr>
            <p:ph type="ctrTitle"/>
          </p:nvPr>
        </p:nvSpPr>
        <p:spPr>
          <a:xfrm>
            <a:off x="1605481" y="2109458"/>
            <a:ext cx="9729457" cy="1819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11111"/>
              <a:buFont typeface="Calibri"/>
              <a:buNone/>
            </a:pPr>
            <a:r>
              <a:rPr lang="en-IN" dirty="0">
                <a:solidFill>
                  <a:schemeClr val="dk1"/>
                </a:solidFill>
              </a:rPr>
              <a:t>ABFRL Brand - </a:t>
            </a:r>
            <a:r>
              <a:rPr lang="en-IN" dirty="0"/>
              <a:t>Generic</a:t>
            </a:r>
            <a:br>
              <a:rPr lang="en-IN" dirty="0">
                <a:solidFill>
                  <a:schemeClr val="dk1"/>
                </a:solidFill>
              </a:rPr>
            </a:br>
            <a:r>
              <a:rPr lang="en-IN" dirty="0">
                <a:solidFill>
                  <a:schemeClr val="dk1"/>
                </a:solidFill>
              </a:rPr>
              <a:t>App Tagging</a:t>
            </a:r>
            <a:endParaRPr dirty="0"/>
          </a:p>
        </p:txBody>
      </p:sp>
      <p:sp>
        <p:nvSpPr>
          <p:cNvPr id="161" name="Google Shape;161;p1"/>
          <p:cNvSpPr txBox="1"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IN" dirty="0">
                <a:solidFill>
                  <a:schemeClr val="dk1"/>
                </a:solidFill>
              </a:rPr>
              <a:t> 5</a:t>
            </a:r>
            <a:r>
              <a:rPr lang="en-IN" dirty="0"/>
              <a:t>th May</a:t>
            </a:r>
            <a:r>
              <a:rPr lang="en-IN" dirty="0">
                <a:solidFill>
                  <a:schemeClr val="dk1"/>
                </a:solidFill>
              </a:rPr>
              <a:t> 2025</a:t>
            </a:r>
            <a:endParaRPr dirty="0"/>
          </a:p>
        </p:txBody>
      </p:sp>
      <p:pic>
        <p:nvPicPr>
          <p:cNvPr id="162" name="Google Shape;162;p1" descr="Graphical user interface, applicati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70029" y="-232610"/>
            <a:ext cx="3251941" cy="325194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"/>
          <p:cNvSpPr txBox="1">
            <a:spLocks noGrp="1"/>
          </p:cNvSpPr>
          <p:nvPr>
            <p:ph type="ftr" idx="11"/>
          </p:nvPr>
        </p:nvSpPr>
        <p:spPr>
          <a:xfrm>
            <a:off x="0" y="6356351"/>
            <a:ext cx="12192000" cy="5016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8" name="Google Shape;238;g226dd48c3a4_1_125"/>
          <p:cNvGraphicFramePr/>
          <p:nvPr>
            <p:extLst>
              <p:ext uri="{D42A27DB-BD31-4B8C-83A1-F6EECF244321}">
                <p14:modId xmlns:p14="http://schemas.microsoft.com/office/powerpoint/2010/main" val="409844577"/>
              </p:ext>
            </p:extLst>
          </p:nvPr>
        </p:nvGraphicFramePr>
        <p:xfrm>
          <a:off x="1157825" y="37099"/>
          <a:ext cx="9514675" cy="7863860"/>
        </p:xfrm>
        <a:graphic>
          <a:graphicData uri="http://schemas.openxmlformats.org/drawingml/2006/table">
            <a:tbl>
              <a:tblPr firstRow="1" bandRow="1">
                <a:noFill/>
                <a:tableStyleId>{A51795A8-6D7B-482E-94E8-C0F4E218CCC8}</a:tableStyleId>
              </a:tblPr>
              <a:tblGrid>
                <a:gridCol w="921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2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65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22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Click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Tracking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Launch variables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Expected Values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3621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Menu-tracking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All CTAs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 = {'</a:t>
                      </a: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': '</a:t>
                      </a:r>
                      <a:r>
                        <a:rPr lang="en-IN" sz="1400" u="none" strike="noStrike" cap="none" dirty="0" err="1"/>
                        <a:t>analytics.track</a:t>
                      </a:r>
                      <a:r>
                        <a:rPr lang="en-IN" sz="1400" u="none" strike="noStrike" cap="none" dirty="0"/>
                        <a:t>'};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r>
                        <a:rPr lang="en-IN" sz="1400" u="none" strike="noStrike" cap="none" dirty="0"/>
                        <a:t> = 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__adobe:{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analytics:{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linkType</a:t>
                      </a:r>
                      <a:r>
                        <a:rPr lang="en-IN" sz="1400" u="none" strike="noStrike" cap="none" dirty="0"/>
                        <a:t>: 'o',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contextData</a:t>
                      </a:r>
                      <a:r>
                        <a:rPr lang="en-IN" sz="1400" u="none" strike="noStrike" cap="none" dirty="0"/>
                        <a:t>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linkName</a:t>
                      </a:r>
                      <a:r>
                        <a:rPr lang="en-IN" sz="1400" u="none" strike="noStrike" cap="none" dirty="0"/>
                        <a:t>:"&lt;</a:t>
                      </a:r>
                      <a:r>
                        <a:rPr lang="en-IN" sz="1400" u="none" strike="noStrike" cap="none" dirty="0" err="1"/>
                        <a:t>cta</a:t>
                      </a:r>
                      <a:r>
                        <a:rPr lang="en-IN" sz="1400" u="none" strike="noStrike" cap="none" dirty="0"/>
                        <a:t>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channel: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&gt;|&lt;page name from which menu is clicked without the </a:t>
                      </a:r>
                      <a:r>
                        <a:rPr lang="en-IN" sz="1400" u="none" strike="noStrike" cap="none" dirty="0" err="1"/>
                        <a:t>word“page</a:t>
                      </a:r>
                      <a:r>
                        <a:rPr lang="en-IN" sz="1400" u="none" strike="noStrike" cap="none" dirty="0"/>
                        <a:t>”&gt;", //</a:t>
                      </a:r>
                      <a:r>
                        <a:rPr lang="en-IN" sz="1400" u="none" strike="noStrike" cap="none" dirty="0" err="1"/>
                        <a:t>eg</a:t>
                      </a:r>
                      <a:r>
                        <a:rPr lang="en-IN" sz="1400" u="none" strike="noStrike" cap="none" dirty="0"/>
                        <a:t>: home, category,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: "&lt;</a:t>
                      </a: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&gt;", // only pass when available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linkPageName</a:t>
                      </a:r>
                      <a:r>
                        <a:rPr lang="en-IN" sz="1400" u="none" strike="noStrike" cap="none" dirty="0"/>
                        <a:t>: “&lt;page name&gt;", //the name of the page from where menu was </a:t>
                      </a:r>
                      <a:r>
                        <a:rPr lang="en-IN" sz="1400" u="none" strike="noStrike" cap="none" dirty="0" err="1"/>
                        <a:t>clicked,eg</a:t>
                      </a:r>
                      <a:r>
                        <a:rPr lang="en-IN" sz="1400" u="none" strike="noStrike" cap="none" dirty="0"/>
                        <a:t>: home page, </a:t>
                      </a:r>
                      <a:r>
                        <a:rPr lang="en-IN" sz="1400" u="none" strike="noStrike" cap="none" dirty="0" err="1"/>
                        <a:t>plp</a:t>
                      </a:r>
                      <a:r>
                        <a:rPr lang="en-IN" sz="1400" u="none" strike="noStrike" cap="none" dirty="0"/>
                        <a:t>, </a:t>
                      </a:r>
                      <a:r>
                        <a:rPr lang="en-IN" sz="1400" u="none" strike="noStrike" cap="none" dirty="0" err="1"/>
                        <a:t>pdp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brand: “&lt;brand name&gt;”,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menuNav</a:t>
                      </a:r>
                      <a:r>
                        <a:rPr lang="en-IN" sz="1400" u="none" strike="noStrike" cap="none" dirty="0"/>
                        <a:t>: "&lt;level1:level1:level3&gt;"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loginStatus</a:t>
                      </a:r>
                      <a:r>
                        <a:rPr lang="en-IN" sz="1400" u="none" strike="noStrike" cap="none" dirty="0"/>
                        <a:t> : "&lt;logged-in/guest&gt;" 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platform: "&lt;desktop website/mobile website&gt;",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userDetails</a:t>
                      </a:r>
                      <a:r>
                        <a:rPr lang="en-IN" sz="1400" u="none" strike="noStrike" cap="none" dirty="0"/>
                        <a:t>: "&lt;gender&gt;|&lt;age&gt;",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dob: "&lt;date of birth&gt;",pass only when user is logged </a:t>
                      </a:r>
                      <a:r>
                        <a:rPr lang="en-IN" sz="1400" u="none" strike="noStrike" cap="none" dirty="0" err="1"/>
                        <a:t>i</a:t>
                      </a:r>
                      <a:r>
                        <a:rPr lang="en-IN" sz="1400" u="none" strike="noStrike" cap="none" dirty="0"/>
                        <a:t>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: 'click'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let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 = new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({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: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data: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});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Edge.sendEvent</a:t>
                      </a:r>
                      <a:r>
                        <a:rPr lang="en-IN" sz="1400" u="none" strike="noStrike" cap="none" dirty="0"/>
                        <a:t>(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)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loginStatus</a:t>
                      </a:r>
                      <a:r>
                        <a:rPr lang="en-IN" sz="1400" b="1" u="none" strike="noStrike" cap="none" dirty="0"/>
                        <a:t> </a:t>
                      </a:r>
                      <a:r>
                        <a:rPr lang="en-IN" sz="1400" u="none" strike="noStrike" cap="none" dirty="0"/>
                        <a:t>may  have the values:-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logged-in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guest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&lt;</a:t>
                      </a:r>
                      <a:r>
                        <a:rPr lang="en-IN" sz="1400" u="none" strike="noStrike" cap="none" dirty="0" err="1"/>
                        <a:t>ctaName</a:t>
                      </a:r>
                      <a:r>
                        <a:rPr lang="en-IN" sz="1400" u="none" strike="noStrike" cap="none" dirty="0"/>
                        <a:t>&gt; will be the product category clicked, </a:t>
                      </a:r>
                      <a:r>
                        <a:rPr lang="en-IN" sz="1400" u="none" strike="noStrike" cap="none" dirty="0" err="1"/>
                        <a:t>eg</a:t>
                      </a:r>
                      <a:r>
                        <a:rPr lang="en-IN" sz="1400" u="none" strike="noStrike" cap="none" dirty="0"/>
                        <a:t> :</a:t>
                      </a:r>
                      <a:br>
                        <a:rPr lang="en-IN" sz="1400" u="none" strike="noStrike" cap="none" dirty="0"/>
                      </a:br>
                      <a:r>
                        <a:rPr lang="en-IN" sz="1400" u="none" strike="noStrike" cap="none" dirty="0"/>
                        <a:t>polo T shirts,</a:t>
                      </a:r>
                      <a:br>
                        <a:rPr lang="en-IN" sz="1400" u="none" strike="noStrike" cap="none" dirty="0"/>
                      </a:br>
                      <a:r>
                        <a:rPr lang="en-IN" sz="1400" u="none" strike="noStrike" cap="none" dirty="0"/>
                        <a:t>men,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accessories</a:t>
                      </a:r>
                      <a:br>
                        <a:rPr lang="en-IN" sz="1400" u="none" strike="noStrike" cap="none" dirty="0"/>
                      </a:br>
                      <a:br>
                        <a:rPr lang="en-IN" sz="1400" u="none" strike="noStrike" cap="none" dirty="0"/>
                      </a:br>
                      <a:r>
                        <a:rPr lang="en-IN" sz="1400" u="none" strike="noStrike" cap="none" dirty="0"/>
                        <a:t>In </a:t>
                      </a:r>
                      <a:r>
                        <a:rPr lang="en-IN" sz="1400" u="none" strike="noStrike" cap="none" dirty="0" err="1"/>
                        <a:t>menuNAV</a:t>
                      </a:r>
                      <a:r>
                        <a:rPr lang="en-IN" sz="1400" u="none" strike="noStrike" cap="none" dirty="0"/>
                        <a:t>, the expected values will be like</a:t>
                      </a:r>
                      <a:br>
                        <a:rPr lang="en-IN" sz="1400" u="none" strike="noStrike" cap="none" dirty="0"/>
                      </a:br>
                      <a:r>
                        <a:rPr lang="en-IN" sz="1400" b="1" u="none" strike="noStrike" cap="none" dirty="0"/>
                        <a:t>level1- when user clicks on collection, men, women, sale, gifting, etc then </a:t>
                      </a:r>
                      <a:r>
                        <a:rPr lang="en-IN" sz="1400" b="1" u="none" strike="noStrike" cap="none" dirty="0" err="1"/>
                        <a:t>menuNav</a:t>
                      </a:r>
                      <a:r>
                        <a:rPr lang="en-IN" sz="1400" b="1" u="none" strike="noStrike" cap="none" dirty="0"/>
                        <a:t> value will be</a:t>
                      </a:r>
                      <a:r>
                        <a:rPr lang="en-IN" sz="1400" u="none" strike="noStrike" cap="none" dirty="0"/>
                        <a:t>: </a:t>
                      </a:r>
                      <a:br>
                        <a:rPr lang="en-IN" sz="1400" u="none" strike="noStrike" cap="none" dirty="0"/>
                      </a:br>
                      <a:r>
                        <a:rPr lang="en-IN" sz="1400" u="none" strike="noStrike" cap="none" dirty="0"/>
                        <a:t>men , 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women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/>
                        <a:t>level2- when user clicks on shirts, </a:t>
                      </a:r>
                      <a:r>
                        <a:rPr lang="en-IN" sz="1400" b="1" u="none" strike="noStrike" cap="none" dirty="0" err="1"/>
                        <a:t>tshirts</a:t>
                      </a:r>
                      <a:r>
                        <a:rPr lang="en-IN" sz="1400" b="1" u="none" strike="noStrike" cap="none" dirty="0"/>
                        <a:t>, </a:t>
                      </a:r>
                      <a:r>
                        <a:rPr lang="en-IN" sz="1400" b="1" u="none" strike="noStrike" cap="none" dirty="0" err="1"/>
                        <a:t>shuits</a:t>
                      </a:r>
                      <a:r>
                        <a:rPr lang="en-IN" sz="1400" b="1" u="none" strike="noStrike" cap="none" dirty="0"/>
                        <a:t>, accessories, etc then </a:t>
                      </a:r>
                      <a:r>
                        <a:rPr lang="en-IN" sz="1400" b="1" u="none" strike="noStrike" cap="none" dirty="0" err="1"/>
                        <a:t>menuNav</a:t>
                      </a:r>
                      <a:r>
                        <a:rPr lang="en-IN" sz="1400" b="1" u="none" strike="noStrike" cap="none" dirty="0"/>
                        <a:t> value will be:</a:t>
                      </a:r>
                      <a:br>
                        <a:rPr lang="en-IN" sz="1400" u="none" strike="noStrike" cap="none" dirty="0"/>
                      </a:br>
                      <a:r>
                        <a:rPr lang="en-IN" sz="1400" u="none" strike="noStrike" cap="none" dirty="0" err="1"/>
                        <a:t>men:shirts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Men:wallets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/>
                        <a:t>level3- when user clicks on casual </a:t>
                      </a:r>
                      <a:r>
                        <a:rPr lang="en-IN" sz="1400" b="1" u="none" strike="noStrike" cap="none" dirty="0" err="1"/>
                        <a:t>shirts,formal</a:t>
                      </a:r>
                      <a:r>
                        <a:rPr lang="en-IN" sz="1400" b="1" u="none" strike="noStrike" cap="none" dirty="0"/>
                        <a:t> </a:t>
                      </a:r>
                      <a:r>
                        <a:rPr lang="en-IN" sz="1400" b="1" u="none" strike="noStrike" cap="none" dirty="0" err="1"/>
                        <a:t>blazers,socks</a:t>
                      </a:r>
                      <a:r>
                        <a:rPr lang="en-IN" sz="1400" b="1" u="none" strike="noStrike" cap="none" dirty="0"/>
                        <a:t> , etc then </a:t>
                      </a:r>
                      <a:r>
                        <a:rPr lang="en-IN" sz="1400" b="1" u="none" strike="noStrike" cap="none" dirty="0" err="1"/>
                        <a:t>menuNav</a:t>
                      </a:r>
                      <a:r>
                        <a:rPr lang="en-IN" sz="1400" b="1" u="none" strike="noStrike" cap="none" dirty="0"/>
                        <a:t> value will be: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Men: suits: formal suits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Men:accessories:socks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2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wishlist</a:t>
            </a:r>
            <a:r>
              <a:rPr lang="en-IN" sz="24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 click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62"/>
          <p:cNvSpPr/>
          <p:nvPr/>
        </p:nvSpPr>
        <p:spPr>
          <a:xfrm>
            <a:off x="5309419" y="2120931"/>
            <a:ext cx="502717" cy="445288"/>
          </a:xfrm>
          <a:prstGeom prst="rect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Google Shape;277;p62" descr="A person in a white shirt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3656" y="911095"/>
            <a:ext cx="3016680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62"/>
          <p:cNvSpPr/>
          <p:nvPr/>
        </p:nvSpPr>
        <p:spPr>
          <a:xfrm>
            <a:off x="5812136" y="1550516"/>
            <a:ext cx="511963" cy="445288"/>
          </a:xfrm>
          <a:prstGeom prst="rect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62"/>
          <p:cNvSpPr/>
          <p:nvPr/>
        </p:nvSpPr>
        <p:spPr>
          <a:xfrm rot="10800000" flipH="1">
            <a:off x="5922335" y="5307484"/>
            <a:ext cx="401764" cy="542261"/>
          </a:xfrm>
          <a:prstGeom prst="rect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4" name="Google Shape;284;p63"/>
          <p:cNvGraphicFramePr/>
          <p:nvPr>
            <p:extLst>
              <p:ext uri="{D42A27DB-BD31-4B8C-83A1-F6EECF244321}">
                <p14:modId xmlns:p14="http://schemas.microsoft.com/office/powerpoint/2010/main" val="4227556026"/>
              </p:ext>
            </p:extLst>
          </p:nvPr>
        </p:nvGraphicFramePr>
        <p:xfrm>
          <a:off x="-65145" y="0"/>
          <a:ext cx="12192025" cy="6858000"/>
        </p:xfrm>
        <a:graphic>
          <a:graphicData uri="http://schemas.openxmlformats.org/drawingml/2006/table">
            <a:tbl>
              <a:tblPr firstRow="1" bandRow="1">
                <a:noFill/>
                <a:tableStyleId>{A51795A8-6D7B-482E-94E8-C0F4E218CCC8}</a:tableStyleId>
              </a:tblPr>
              <a:tblGrid>
                <a:gridCol w="114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55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Click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Tracking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Launch variables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Expected Values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Add to/remove from </a:t>
                      </a:r>
                      <a:r>
                        <a:rPr lang="en-IN" sz="1400" u="none" strike="noStrike" cap="none" dirty="0" err="1"/>
                        <a:t>wishlist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Icon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 = {'</a:t>
                      </a: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': '</a:t>
                      </a:r>
                      <a:r>
                        <a:rPr lang="en-IN" sz="1400" u="none" strike="noStrike" cap="none" dirty="0" err="1"/>
                        <a:t>analytics.track</a:t>
                      </a:r>
                      <a:r>
                        <a:rPr lang="en-IN" sz="1400" u="none" strike="noStrike" cap="none" dirty="0"/>
                        <a:t>'};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r>
                        <a:rPr lang="en-IN" sz="1400" u="none" strike="noStrike" cap="none" dirty="0"/>
                        <a:t> = 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__adobe:{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analytics:{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events: "&lt;event4/event5&gt;",// event4 only when add to Wishlist and event5 only when remove from Wishlist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products : "",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linkType</a:t>
                      </a:r>
                      <a:r>
                        <a:rPr lang="en-IN" sz="1400" u="none" strike="noStrike" cap="none" dirty="0"/>
                        <a:t>: 'o',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contextData</a:t>
                      </a:r>
                      <a:r>
                        <a:rPr lang="en-IN" sz="1400" u="none" strike="noStrike" cap="none" dirty="0"/>
                        <a:t>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linkName</a:t>
                      </a:r>
                      <a:r>
                        <a:rPr lang="en-IN" sz="1400" u="none" strike="noStrike" cap="none" dirty="0"/>
                        <a:t>: "&lt;add to </a:t>
                      </a:r>
                      <a:r>
                        <a:rPr lang="en-IN" sz="1400" u="none" strike="noStrike" cap="none" dirty="0" err="1"/>
                        <a:t>wishlist</a:t>
                      </a:r>
                      <a:r>
                        <a:rPr lang="en-IN" sz="1400" u="none" strike="noStrike" cap="none" dirty="0"/>
                        <a:t>/remove from </a:t>
                      </a:r>
                      <a:r>
                        <a:rPr lang="en-IN" sz="1400" u="none" strike="noStrike" cap="none" dirty="0" err="1"/>
                        <a:t>wishlist</a:t>
                      </a:r>
                      <a:r>
                        <a:rPr lang="en-IN" sz="1400" u="none" strike="noStrike" cap="none" dirty="0"/>
                        <a:t>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channel: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&gt;|home",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linkPageName</a:t>
                      </a:r>
                      <a:r>
                        <a:rPr lang="en-IN" sz="1400" u="none" strike="noStrike" cap="none" dirty="0"/>
                        <a:t>: "&lt;page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brand: "&lt;brand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 : "&lt;</a:t>
                      </a: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&gt;", // only pass when available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loginStatus</a:t>
                      </a:r>
                      <a:r>
                        <a:rPr lang="en-IN" sz="1400" u="none" strike="noStrike" cap="none" dirty="0"/>
                        <a:t> : "&lt;logged-in/guest&gt;",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platform: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userDetails</a:t>
                      </a:r>
                      <a:r>
                        <a:rPr lang="en-IN" sz="1400" u="none" strike="noStrike" cap="none" dirty="0"/>
                        <a:t>: "&lt;gender&gt;|&lt;age&gt;",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dob: "&lt;date of birth&gt;",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: 'click'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let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 = new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({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: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data: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});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Edge.sendEvent</a:t>
                      </a:r>
                      <a:r>
                        <a:rPr lang="en-IN" sz="1400" u="none" strike="noStrike" cap="none" dirty="0"/>
                        <a:t>(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)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loginStatus</a:t>
                      </a:r>
                      <a:r>
                        <a:rPr lang="en-IN" sz="1400" b="1" u="none" strike="noStrike" cap="none" dirty="0"/>
                        <a:t> </a:t>
                      </a:r>
                      <a:r>
                        <a:rPr lang="en-IN" sz="1400" u="none" strike="noStrike" cap="none" dirty="0"/>
                        <a:t>may  have the values:-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logged-in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guest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productID</a:t>
                      </a:r>
                      <a:r>
                        <a:rPr lang="en-IN" sz="1400" b="1" u="none" strike="noStrike" cap="none" dirty="0"/>
                        <a:t>:</a:t>
                      </a:r>
                      <a:r>
                        <a:rPr lang="en-IN" sz="1400" u="none" strike="noStrike" cap="none" dirty="0"/>
                        <a:t> will have the value of SKU ID of the product.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productCategory</a:t>
                      </a:r>
                      <a:r>
                        <a:rPr lang="en-IN" sz="1400" u="none" strike="noStrike" cap="none" dirty="0"/>
                        <a:t>: will have the category of the product. Example:-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shirt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trouser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productName</a:t>
                      </a:r>
                      <a:r>
                        <a:rPr lang="en-IN" sz="1400" b="1" u="none" strike="noStrike" cap="none" dirty="0"/>
                        <a:t>: </a:t>
                      </a:r>
                      <a:r>
                        <a:rPr lang="en-IN" sz="1400" b="0" u="none" strike="noStrike" cap="none" dirty="0"/>
                        <a:t>name of the product.</a:t>
                      </a:r>
                      <a:endParaRPr sz="1400" b="1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5"/>
          <p:cNvSpPr txBox="1"/>
          <p:nvPr/>
        </p:nvSpPr>
        <p:spPr>
          <a:xfrm>
            <a:off x="357672" y="199176"/>
            <a:ext cx="607028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dirty="0">
                <a:highlight>
                  <a:srgbClr val="FFFF00"/>
                </a:highlight>
              </a:rPr>
              <a:t>F</a:t>
            </a:r>
            <a:r>
              <a:rPr lang="en-IN" sz="2400" dirty="0" err="1">
                <a:highlight>
                  <a:srgbClr val="FFFF00"/>
                </a:highlight>
              </a:rPr>
              <a:t>ooter</a:t>
            </a:r>
            <a:r>
              <a:rPr lang="en-IN" sz="2400" dirty="0">
                <a:highlight>
                  <a:srgbClr val="FFFF00"/>
                </a:highlight>
              </a:rPr>
              <a:t> clicks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Google Shape;131;p6">
            <a:extLst>
              <a:ext uri="{FF2B5EF4-FFF2-40B4-BE49-F238E27FC236}">
                <a16:creationId xmlns:a16="http://schemas.microsoft.com/office/drawing/2014/main" id="{795046A5-AF16-4E86-8150-5F3174FFC8E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4858" y="1504576"/>
            <a:ext cx="3178683" cy="4064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96;p65">
            <a:extLst>
              <a:ext uri="{FF2B5EF4-FFF2-40B4-BE49-F238E27FC236}">
                <a16:creationId xmlns:a16="http://schemas.microsoft.com/office/drawing/2014/main" id="{9A63B9BC-40ED-4DD5-9A4D-0B6D188D5721}"/>
              </a:ext>
            </a:extLst>
          </p:cNvPr>
          <p:cNvSpPr/>
          <p:nvPr/>
        </p:nvSpPr>
        <p:spPr>
          <a:xfrm>
            <a:off x="1534858" y="2393577"/>
            <a:ext cx="2472366" cy="3174999"/>
          </a:xfrm>
          <a:prstGeom prst="rect">
            <a:avLst/>
          </a:prstGeom>
          <a:noFill/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7EAC46D-E61A-4176-A6D8-74F91B121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850" y="859864"/>
            <a:ext cx="2503221" cy="5353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296;p65">
            <a:extLst>
              <a:ext uri="{FF2B5EF4-FFF2-40B4-BE49-F238E27FC236}">
                <a16:creationId xmlns:a16="http://schemas.microsoft.com/office/drawing/2014/main" id="{069BD9D0-0836-4EC5-BA6F-CF7AC0C78F4F}"/>
              </a:ext>
            </a:extLst>
          </p:cNvPr>
          <p:cNvSpPr/>
          <p:nvPr/>
        </p:nvSpPr>
        <p:spPr>
          <a:xfrm>
            <a:off x="6190665" y="5338482"/>
            <a:ext cx="2472366" cy="659654"/>
          </a:xfrm>
          <a:prstGeom prst="rect">
            <a:avLst/>
          </a:prstGeom>
          <a:noFill/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3" name="Google Shape;303;p66"/>
          <p:cNvGraphicFramePr/>
          <p:nvPr>
            <p:extLst>
              <p:ext uri="{D42A27DB-BD31-4B8C-83A1-F6EECF244321}">
                <p14:modId xmlns:p14="http://schemas.microsoft.com/office/powerpoint/2010/main" val="1562363388"/>
              </p:ext>
            </p:extLst>
          </p:nvPr>
        </p:nvGraphicFramePr>
        <p:xfrm>
          <a:off x="-65145" y="0"/>
          <a:ext cx="12192000" cy="6858000"/>
        </p:xfrm>
        <a:graphic>
          <a:graphicData uri="http://schemas.openxmlformats.org/drawingml/2006/table">
            <a:tbl>
              <a:tblPr firstRow="1" bandRow="1">
                <a:noFill/>
                <a:tableStyleId>{A51795A8-6D7B-482E-94E8-C0F4E218CCC8}</a:tableStyleId>
              </a:tblPr>
              <a:tblGrid>
                <a:gridCol w="103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4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29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Page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Tracking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Launch variables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Expected Values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Footer click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c</a:t>
                      </a:r>
                      <a:r>
                        <a:rPr lang="en-IN" sz="1400" u="none" strike="noStrike" cap="none" dirty="0"/>
                        <a:t>licks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 = {'</a:t>
                      </a: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': '</a:t>
                      </a:r>
                      <a:r>
                        <a:rPr lang="en-IN" sz="1400" u="none" strike="noStrike" cap="none" dirty="0" err="1"/>
                        <a:t>analytics.track</a:t>
                      </a:r>
                      <a:r>
                        <a:rPr lang="en-IN" sz="1400" u="none" strike="noStrike" cap="none" dirty="0"/>
                        <a:t>'};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r>
                        <a:rPr lang="en-IN" sz="1400" u="none" strike="noStrike" cap="none" dirty="0"/>
                        <a:t> = 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__adobe:{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analytics:{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linkType</a:t>
                      </a:r>
                      <a:r>
                        <a:rPr lang="en-IN" sz="1400" u="none" strike="noStrike" cap="none" dirty="0"/>
                        <a:t>: 'o',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contextData</a:t>
                      </a:r>
                      <a:r>
                        <a:rPr lang="en-IN" sz="1400" u="none" strike="noStrike" cap="none" dirty="0"/>
                        <a:t>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linkName</a:t>
                      </a:r>
                      <a:r>
                        <a:rPr lang="en-IN" sz="1400" u="none" strike="noStrike" cap="none" dirty="0"/>
                        <a:t> : “&lt;</a:t>
                      </a:r>
                      <a:r>
                        <a:rPr lang="en-IN" sz="1400" u="none" strike="noStrike" cap="none" dirty="0" err="1"/>
                        <a:t>cta</a:t>
                      </a:r>
                      <a:r>
                        <a:rPr lang="en-IN" sz="1400" u="none" strike="noStrike" cap="none" dirty="0"/>
                        <a:t>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channel: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&gt;|&lt;page name without word page from which </a:t>
                      </a:r>
                      <a:r>
                        <a:rPr lang="en-IN" sz="1400" u="none" strike="noStrike" cap="none" dirty="0" err="1"/>
                        <a:t>cta</a:t>
                      </a:r>
                      <a:r>
                        <a:rPr lang="en-IN" sz="1400" u="none" strike="noStrike" cap="none" dirty="0"/>
                        <a:t> is clicked, // </a:t>
                      </a:r>
                      <a:r>
                        <a:rPr lang="en-IN" sz="1400" u="none" strike="noStrike" cap="none" dirty="0" err="1"/>
                        <a:t>eg</a:t>
                      </a:r>
                      <a:r>
                        <a:rPr lang="en-IN" sz="1400" u="none" strike="noStrike" cap="none" dirty="0"/>
                        <a:t> : home, </a:t>
                      </a:r>
                      <a:r>
                        <a:rPr lang="en-IN" sz="1400" u="none" strike="noStrike" cap="none" dirty="0" err="1"/>
                        <a:t>category,etc</a:t>
                      </a:r>
                      <a:r>
                        <a:rPr lang="en-IN" sz="1400" u="none" strike="noStrike" cap="none" dirty="0"/>
                        <a:t>.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 : "&lt;</a:t>
                      </a: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&gt;", // only pass when available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linkPageName</a:t>
                      </a:r>
                      <a:r>
                        <a:rPr lang="en-IN" sz="1400" u="none" strike="noStrike" cap="none" dirty="0"/>
                        <a:t>: "&lt;page name&gt;", //the name of the page from where the </a:t>
                      </a:r>
                      <a:r>
                        <a:rPr lang="en-IN" sz="1400" u="none" strike="noStrike" cap="none" dirty="0" err="1"/>
                        <a:t>cta</a:t>
                      </a:r>
                      <a:r>
                        <a:rPr lang="en-IN" sz="1400" u="none" strike="noStrike" cap="none" dirty="0"/>
                        <a:t> was clicked, </a:t>
                      </a:r>
                      <a:r>
                        <a:rPr lang="en-IN" sz="1400" u="none" strike="noStrike" cap="none" dirty="0" err="1"/>
                        <a:t>eg</a:t>
                      </a:r>
                      <a:r>
                        <a:rPr lang="en-IN" sz="1400" u="none" strike="noStrike" cap="none" dirty="0"/>
                        <a:t> : home page, product listing page , etc.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loginStatus</a:t>
                      </a:r>
                      <a:r>
                        <a:rPr lang="en-IN" sz="1400" u="none" strike="noStrike" cap="none" dirty="0"/>
                        <a:t> : "&lt;logged-in/guest&gt;" 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brand: "&lt;brand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platform: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userDetails</a:t>
                      </a:r>
                      <a:r>
                        <a:rPr lang="en-IN" sz="1400" u="none" strike="noStrike" cap="none" dirty="0"/>
                        <a:t>: "&lt;gender&gt;|&lt;age&gt;",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dob: "&lt;date of birth&gt;",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: 'click'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let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 = new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({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: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data: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});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Edge.sendEvent</a:t>
                      </a:r>
                      <a:r>
                        <a:rPr lang="en-IN" sz="1400" u="none" strike="noStrike" cap="none" dirty="0"/>
                        <a:t>(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)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loginStatus</a:t>
                      </a:r>
                      <a:r>
                        <a:rPr lang="en-IN" sz="1400" b="1" u="none" strike="noStrike" cap="none" dirty="0"/>
                        <a:t> </a:t>
                      </a:r>
                      <a:r>
                        <a:rPr lang="en-IN" sz="1400" u="none" strike="noStrike" cap="none" dirty="0"/>
                        <a:t>may  have the values:-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logged-in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guest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05"/>
          <p:cNvSpPr txBox="1"/>
          <p:nvPr/>
        </p:nvSpPr>
        <p:spPr>
          <a:xfrm>
            <a:off x="203764" y="149443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Similar products</a:t>
            </a:r>
            <a:endParaRPr sz="24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2" name="Google Shape;462;p105"/>
          <p:cNvPicPr preferRelativeResize="0"/>
          <p:nvPr/>
        </p:nvPicPr>
        <p:blipFill rotWithShape="1">
          <a:blip r:embed="rId3">
            <a:alphaModFix/>
          </a:blip>
          <a:srcRect l="-61846" t="14341" r="71529" b="11263"/>
          <a:stretch/>
        </p:blipFill>
        <p:spPr>
          <a:xfrm>
            <a:off x="823964" y="933061"/>
            <a:ext cx="10088197" cy="4991878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105"/>
          <p:cNvSpPr/>
          <p:nvPr/>
        </p:nvSpPr>
        <p:spPr>
          <a:xfrm>
            <a:off x="10510111" y="4987097"/>
            <a:ext cx="307910" cy="304733"/>
          </a:xfrm>
          <a:prstGeom prst="rect">
            <a:avLst/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8" name="Google Shape;468;p106"/>
          <p:cNvGraphicFramePr/>
          <p:nvPr>
            <p:extLst>
              <p:ext uri="{D42A27DB-BD31-4B8C-83A1-F6EECF244321}">
                <p14:modId xmlns:p14="http://schemas.microsoft.com/office/powerpoint/2010/main" val="3124674872"/>
              </p:ext>
            </p:extLst>
          </p:nvPr>
        </p:nvGraphicFramePr>
        <p:xfrm>
          <a:off x="-65145" y="0"/>
          <a:ext cx="10911625" cy="6858000"/>
        </p:xfrm>
        <a:graphic>
          <a:graphicData uri="http://schemas.openxmlformats.org/drawingml/2006/table">
            <a:tbl>
              <a:tblPr firstRow="1" bandRow="1">
                <a:noFill/>
                <a:tableStyleId>{A51795A8-6D7B-482E-94E8-C0F4E218CCC8}</a:tableStyleId>
              </a:tblPr>
              <a:tblGrid>
                <a:gridCol w="110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0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62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Click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Tracking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Launch variables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Expected Values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View similar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Button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 = {'</a:t>
                      </a: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': '</a:t>
                      </a:r>
                      <a:r>
                        <a:rPr lang="en-IN" sz="1400" u="none" strike="noStrike" cap="none" dirty="0" err="1"/>
                        <a:t>analytics.track</a:t>
                      </a:r>
                      <a:r>
                        <a:rPr lang="en-IN" sz="1400" u="none" strike="noStrike" cap="none" dirty="0"/>
                        <a:t>'};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r>
                        <a:rPr lang="en-IN" sz="1400" u="none" strike="noStrike" cap="none" dirty="0"/>
                        <a:t> = 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__adobe:{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analytics:{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linkType</a:t>
                      </a:r>
                      <a:r>
                        <a:rPr lang="en-IN" sz="1400" u="none" strike="noStrike" cap="none" dirty="0"/>
                        <a:t>: 'o',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contextData</a:t>
                      </a:r>
                      <a:r>
                        <a:rPr lang="en-IN" sz="1400" u="none" strike="noStrike" cap="none" dirty="0"/>
                        <a:t>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linkName</a:t>
                      </a:r>
                      <a:r>
                        <a:rPr lang="en-IN" sz="1400" u="none" strike="noStrike" cap="none" dirty="0"/>
                        <a:t>: "similar products click",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channel: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&gt;|&lt;page name without term “page”&gt;",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linkPageName</a:t>
                      </a:r>
                      <a:r>
                        <a:rPr lang="en-IN" sz="1400" u="none" strike="noStrike" cap="none" dirty="0"/>
                        <a:t>: "&lt;page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brand: "&lt;brand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 : "&lt;</a:t>
                      </a: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&gt;", // only pass when available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loginStatus</a:t>
                      </a:r>
                      <a:r>
                        <a:rPr lang="en-IN" sz="1400" u="none" strike="noStrike" cap="none" dirty="0"/>
                        <a:t> : "&lt;logged-in/guest&gt;" 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platform: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userDetails</a:t>
                      </a:r>
                      <a:r>
                        <a:rPr lang="en-IN" sz="1400" u="none" strike="noStrike" cap="none" dirty="0"/>
                        <a:t>: "&lt;gender&gt;|&lt;age&gt;",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dob: "&lt;date of birth&gt;“,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: 'click'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let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 = new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({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: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data: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});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Edge.sendEvent</a:t>
                      </a:r>
                      <a:r>
                        <a:rPr lang="en-IN" sz="1400" u="none" strike="noStrike" cap="none" dirty="0"/>
                        <a:t>(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)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07"/>
          <p:cNvSpPr txBox="1">
            <a:spLocks noGrp="1"/>
          </p:cNvSpPr>
          <p:nvPr>
            <p:ph type="title"/>
          </p:nvPr>
        </p:nvSpPr>
        <p:spPr>
          <a:xfrm>
            <a:off x="4460960" y="1757680"/>
            <a:ext cx="2905040" cy="2458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474" name="Google Shape;474;p107"/>
          <p:cNvSpPr txBox="1"/>
          <p:nvPr/>
        </p:nvSpPr>
        <p:spPr>
          <a:xfrm>
            <a:off x="457200" y="207284"/>
            <a:ext cx="607028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showing similar products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5" name="Google Shape;475;p107"/>
          <p:cNvPicPr preferRelativeResize="0"/>
          <p:nvPr/>
        </p:nvPicPr>
        <p:blipFill rotWithShape="1">
          <a:blip r:embed="rId3">
            <a:alphaModFix/>
          </a:blip>
          <a:srcRect l="72297" t="995" r="-65290" b="-1689"/>
          <a:stretch/>
        </p:blipFill>
        <p:spPr>
          <a:xfrm>
            <a:off x="4460960" y="901379"/>
            <a:ext cx="9909110" cy="5401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0" name="Google Shape;480;p108"/>
          <p:cNvGraphicFramePr/>
          <p:nvPr>
            <p:extLst>
              <p:ext uri="{D42A27DB-BD31-4B8C-83A1-F6EECF244321}">
                <p14:modId xmlns:p14="http://schemas.microsoft.com/office/powerpoint/2010/main" val="2393658709"/>
              </p:ext>
            </p:extLst>
          </p:nvPr>
        </p:nvGraphicFramePr>
        <p:xfrm>
          <a:off x="-65146" y="0"/>
          <a:ext cx="12257125" cy="7650500"/>
        </p:xfrm>
        <a:graphic>
          <a:graphicData uri="http://schemas.openxmlformats.org/drawingml/2006/table">
            <a:tbl>
              <a:tblPr firstRow="1" bandRow="1">
                <a:noFill/>
                <a:tableStyleId>{A51795A8-6D7B-482E-94E8-C0F4E218CCC8}</a:tableStyleId>
              </a:tblPr>
              <a:tblGrid>
                <a:gridCol w="111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9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33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76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i="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Page Type</a:t>
                      </a:r>
                      <a:endParaRPr sz="14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i="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Tracking Type</a:t>
                      </a:r>
                      <a:endParaRPr sz="14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i="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Launch variables</a:t>
                      </a:r>
                      <a:endParaRPr sz="14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i="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Expected Values</a:t>
                      </a:r>
                      <a:endParaRPr sz="14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Similar Product Page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View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 = {'</a:t>
                      </a: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': '</a:t>
                      </a:r>
                      <a:r>
                        <a:rPr lang="en-IN" sz="1400" u="none" strike="noStrike" cap="none" dirty="0" err="1"/>
                        <a:t>analytics.track</a:t>
                      </a:r>
                      <a:r>
                        <a:rPr lang="en-IN" sz="1400" u="none" strike="noStrike" cap="none" dirty="0"/>
                        <a:t>'};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r>
                        <a:rPr lang="en-IN" sz="1400" u="none" strike="noStrike" cap="none" dirty="0"/>
                        <a:t> = 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__adobe:{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analytics:{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pageName</a:t>
                      </a:r>
                      <a:r>
                        <a:rPr lang="en-IN" sz="1400" u="none" strike="noStrike" cap="none" dirty="0"/>
                        <a:t>: "similar products",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events: "event6",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products : "",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contextData</a:t>
                      </a:r>
                      <a:r>
                        <a:rPr lang="en-IN" sz="1400" u="none" strike="noStrike" cap="none" dirty="0"/>
                        <a:t>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pageName</a:t>
                      </a:r>
                      <a:r>
                        <a:rPr lang="en-IN" sz="1400" u="none" strike="noStrike" cap="none" dirty="0"/>
                        <a:t>: "similar products",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parentPage</a:t>
                      </a:r>
                      <a:r>
                        <a:rPr lang="en-IN" sz="1400" u="none" strike="noStrike" cap="none" dirty="0"/>
                        <a:t>: "&lt;page name&gt;“,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400" u="none" strike="noStrike" cap="none" dirty="0"/>
                        <a:t>channel: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&gt;|&lt;page name without term “page”&gt;",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brand: "&lt;brand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 : "&lt;</a:t>
                      </a: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&gt;", // only pass when available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loginStatus</a:t>
                      </a:r>
                      <a:r>
                        <a:rPr lang="en-IN" sz="1400" u="none" strike="noStrike" cap="none" dirty="0"/>
                        <a:t> : "&lt;logged-in/guest&gt;" 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pageType</a:t>
                      </a:r>
                      <a:r>
                        <a:rPr lang="en-IN" sz="1400" u="none" strike="noStrike" cap="none" dirty="0"/>
                        <a:t> : "&lt;brand name&gt;-&lt;page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platform: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userDetails</a:t>
                      </a:r>
                      <a:r>
                        <a:rPr lang="en-IN" sz="1400" u="none" strike="noStrike" cap="none" dirty="0"/>
                        <a:t>: "&lt;gender&gt;|&lt;age&gt;", // pass only when user has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dob: "&lt;date of birth&gt;",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: '</a:t>
                      </a:r>
                      <a:r>
                        <a:rPr lang="en-IN" sz="1400" u="none" strike="noStrike" cap="none" dirty="0" err="1"/>
                        <a:t>pageload</a:t>
                      </a:r>
                      <a:r>
                        <a:rPr lang="en-IN" sz="1400" u="none" strike="noStrike" cap="none" dirty="0"/>
                        <a:t>'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let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 = new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({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: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data: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});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Edge.sendEvent</a:t>
                      </a:r>
                      <a:r>
                        <a:rPr lang="en-IN" sz="1400" u="none" strike="noStrike" cap="none" dirty="0"/>
                        <a:t>(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)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// the products info passed here will the info of the product for whom similar products were available.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loginStatus</a:t>
                      </a:r>
                      <a:r>
                        <a:rPr lang="en-IN" sz="1400" b="1" u="none" strike="noStrike" cap="none" dirty="0"/>
                        <a:t> </a:t>
                      </a:r>
                      <a:r>
                        <a:rPr lang="en-IN" sz="1400" u="none" strike="noStrike" cap="none" dirty="0"/>
                        <a:t>may  have the values:-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logged-in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guest</a:t>
                      </a:r>
                      <a:endParaRPr sz="1400" u="none" strike="noStrike" cap="none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/>
                        <a:t>In brand, the expected values are </a:t>
                      </a:r>
                      <a:endParaRPr dirty="0"/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 dirty="0"/>
                        <a:t>f21</a:t>
                      </a:r>
                      <a:endParaRPr dirty="0"/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 dirty="0" err="1"/>
                        <a:t>sc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productID</a:t>
                      </a:r>
                      <a:r>
                        <a:rPr lang="en-IN" sz="1400" b="1" u="none" strike="noStrike" cap="none" dirty="0"/>
                        <a:t>:</a:t>
                      </a:r>
                      <a:r>
                        <a:rPr lang="en-IN" sz="1400" u="none" strike="noStrike" cap="none" dirty="0"/>
                        <a:t> will have the value of SKU ID of the product.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productCategory</a:t>
                      </a:r>
                      <a:r>
                        <a:rPr lang="en-IN" sz="1400" u="none" strike="noStrike" cap="none" dirty="0"/>
                        <a:t>: will have the category of the product. Example:-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shirt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Trouser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productName</a:t>
                      </a:r>
                      <a:r>
                        <a:rPr lang="en-IN" sz="1400" b="1" u="none" strike="noStrike" cap="none" dirty="0"/>
                        <a:t>: </a:t>
                      </a:r>
                      <a:r>
                        <a:rPr lang="en-IN" sz="1400" b="0" u="none" strike="noStrike" cap="none" dirty="0"/>
                        <a:t>name of the product.</a:t>
                      </a:r>
                      <a:endParaRPr sz="1400" b="1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11"/>
          <p:cNvSpPr txBox="1"/>
          <p:nvPr/>
        </p:nvSpPr>
        <p:spPr>
          <a:xfrm>
            <a:off x="1001486" y="329222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click of Close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1" name="Google Shape;501;p1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0362" y="939003"/>
            <a:ext cx="9906859" cy="54015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502;p111">
            <a:extLst>
              <a:ext uri="{FF2B5EF4-FFF2-40B4-BE49-F238E27FC236}">
                <a16:creationId xmlns:a16="http://schemas.microsoft.com/office/drawing/2014/main" id="{4A76D9AB-78FB-4B9B-A754-B99CE388B62F}"/>
              </a:ext>
            </a:extLst>
          </p:cNvPr>
          <p:cNvSpPr/>
          <p:nvPr/>
        </p:nvSpPr>
        <p:spPr>
          <a:xfrm>
            <a:off x="3588095" y="939003"/>
            <a:ext cx="436880" cy="296233"/>
          </a:xfrm>
          <a:prstGeom prst="rect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"/>
          <p:cNvSpPr txBox="1"/>
          <p:nvPr/>
        </p:nvSpPr>
        <p:spPr>
          <a:xfrm>
            <a:off x="4246934" y="83976"/>
            <a:ext cx="4290576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Guidelines to Implement Tagging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"/>
          <p:cNvSpPr txBox="1"/>
          <p:nvPr/>
        </p:nvSpPr>
        <p:spPr>
          <a:xfrm>
            <a:off x="-34200" y="1099598"/>
            <a:ext cx="12226200" cy="3970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Adobe Launch SDK should be implemented to trigger the custom events​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Copy and paste the </a:t>
            </a:r>
            <a:r>
              <a:rPr lang="en-IN" sz="1800" b="1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contextData</a:t>
            </a:r>
            <a:r>
              <a:rPr lang="en-IN" sz="18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as it is without changing the Camel Casing</a:t>
            </a: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All values should be passed in lowercase.​​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Context data should be fired with specific event.​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IN" sz="18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&lt;&gt; </a:t>
            </a: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this indicates dynamic value to be captured and passed.​​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 Customer ID, pass the value only when available else pass it as blank.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7" name="Google Shape;507;p112"/>
          <p:cNvGraphicFramePr/>
          <p:nvPr>
            <p:extLst>
              <p:ext uri="{D42A27DB-BD31-4B8C-83A1-F6EECF244321}">
                <p14:modId xmlns:p14="http://schemas.microsoft.com/office/powerpoint/2010/main" val="3093212382"/>
              </p:ext>
            </p:extLst>
          </p:nvPr>
        </p:nvGraphicFramePr>
        <p:xfrm>
          <a:off x="-65146" y="0"/>
          <a:ext cx="12257150" cy="7027420"/>
        </p:xfrm>
        <a:graphic>
          <a:graphicData uri="http://schemas.openxmlformats.org/drawingml/2006/table">
            <a:tbl>
              <a:tblPr firstRow="1" bandRow="1">
                <a:noFill/>
                <a:tableStyleId>{A51795A8-6D7B-482E-94E8-C0F4E218CCC8}</a:tableStyleId>
              </a:tblPr>
              <a:tblGrid>
                <a:gridCol w="1558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0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55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7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Click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Tracking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Launch variables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Expected Values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Close similar products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icon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 = {'</a:t>
                      </a: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': '</a:t>
                      </a:r>
                      <a:r>
                        <a:rPr lang="en-IN" sz="1400" u="none" strike="noStrike" cap="none" dirty="0" err="1"/>
                        <a:t>analytics.track</a:t>
                      </a:r>
                      <a:r>
                        <a:rPr lang="en-IN" sz="1400" u="none" strike="noStrike" cap="none" dirty="0"/>
                        <a:t>'};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r>
                        <a:rPr lang="en-IN" sz="1400" u="none" strike="noStrike" cap="none" dirty="0"/>
                        <a:t> = 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__adobe:{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analytics:{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linkType</a:t>
                      </a:r>
                      <a:r>
                        <a:rPr lang="en-IN" sz="1400" u="none" strike="noStrike" cap="none" dirty="0"/>
                        <a:t>: 'o',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contextData</a:t>
                      </a:r>
                      <a:r>
                        <a:rPr lang="en-IN" sz="1400" u="none" strike="noStrike" cap="none" dirty="0"/>
                        <a:t>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linkName</a:t>
                      </a:r>
                      <a:r>
                        <a:rPr lang="en-IN" sz="1400" u="none" strike="noStrike" cap="none" dirty="0"/>
                        <a:t>: "close-similar products",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channel: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&gt;|&lt;page name without term “page”&gt;",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linkPageName</a:t>
                      </a:r>
                      <a:r>
                        <a:rPr lang="en-IN" sz="1400" u="none" strike="noStrike" cap="none" dirty="0"/>
                        <a:t>: "similar products",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brand: "&lt;brand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parentPage</a:t>
                      </a:r>
                      <a:r>
                        <a:rPr lang="en-IN" sz="1400" u="none" strike="noStrike" cap="none" dirty="0"/>
                        <a:t>: "&lt;page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 : "&lt;</a:t>
                      </a: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&gt;", // only pass when available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loginStatus</a:t>
                      </a:r>
                      <a:r>
                        <a:rPr lang="en-IN" sz="1400" u="none" strike="noStrike" cap="none" dirty="0"/>
                        <a:t> : "&lt;logged-in/guest&gt;",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platform: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userDetails</a:t>
                      </a:r>
                      <a:r>
                        <a:rPr lang="en-IN" sz="1400" u="none" strike="noStrike" cap="none" dirty="0"/>
                        <a:t>: "&lt;gender&gt;|&lt;age&gt;",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dob: "&lt;date of birth&gt;",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: 'click'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let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 = new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({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: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data: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});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Edge.sendEvent</a:t>
                      </a:r>
                      <a:r>
                        <a:rPr lang="en-IN" sz="1400" u="none" strike="noStrike" cap="none" dirty="0"/>
                        <a:t>(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)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loginStatus</a:t>
                      </a:r>
                      <a:r>
                        <a:rPr lang="en-IN" sz="1400" b="1" u="none" strike="noStrike" cap="none" dirty="0"/>
                        <a:t> </a:t>
                      </a:r>
                      <a:r>
                        <a:rPr lang="en-IN" sz="1400" u="none" strike="noStrike" cap="none" dirty="0"/>
                        <a:t>may  have the values:-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logged-in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guest</a:t>
                      </a:r>
                      <a:endParaRPr sz="1400" u="none" strike="noStrike" cap="none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/>
                        <a:t>In brand, the expected values are </a:t>
                      </a:r>
                      <a:endParaRPr dirty="0"/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 dirty="0"/>
                        <a:t>f21</a:t>
                      </a:r>
                      <a:endParaRPr dirty="0"/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 dirty="0" err="1"/>
                        <a:t>sc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4e14f60111_0_8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N">
                <a:highlight>
                  <a:srgbClr val="FFFF00"/>
                </a:highlight>
              </a:rPr>
              <a:t>Super App Brands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75" name="Google Shape;175;g24e14f60111_0_8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IN" sz="1800"/>
              <a:t>Since Super App contains multiple cross-brands journey, therefore w.r.t to tracking the brand/product brand currently included( PFB the table with the expected value to be passed in the context data)</a:t>
            </a: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800"/>
          </a:p>
        </p:txBody>
      </p:sp>
      <p:graphicFrame>
        <p:nvGraphicFramePr>
          <p:cNvPr id="176" name="Google Shape;176;g24e14f60111_0_81"/>
          <p:cNvGraphicFramePr/>
          <p:nvPr>
            <p:extLst>
              <p:ext uri="{D42A27DB-BD31-4B8C-83A1-F6EECF244321}">
                <p14:modId xmlns:p14="http://schemas.microsoft.com/office/powerpoint/2010/main" val="1064243961"/>
              </p:ext>
            </p:extLst>
          </p:nvPr>
        </p:nvGraphicFramePr>
        <p:xfrm>
          <a:off x="995082" y="2492005"/>
          <a:ext cx="10277756" cy="3169680"/>
        </p:xfrm>
        <a:graphic>
          <a:graphicData uri="http://schemas.openxmlformats.org/drawingml/2006/table">
            <a:tbl>
              <a:tblPr>
                <a:noFill/>
                <a:tableStyleId>{2FE1D5AF-82BC-472A-A52C-27ED85BEEF3C}</a:tableStyleId>
              </a:tblPr>
              <a:tblGrid>
                <a:gridCol w="51388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388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2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/>
                        <a:t>Brand/Product Brand</a:t>
                      </a:r>
                      <a:endParaRPr sz="1400" b="1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/>
                        <a:t>Datalayer Value</a:t>
                      </a:r>
                      <a:endParaRPr sz="1400" b="1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Van Huesen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vh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Peter England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pe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Allen Solly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as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Louis Phillipe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lp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Reebok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/>
                        <a:t>rbk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American Eagle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aeo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/>
                        <a:t>Simon Carter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/>
                        <a:t>sc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8" descr="Shopping cart"/>
          <p:cNvPicPr preferRelativeResize="0"/>
          <p:nvPr/>
        </p:nvPicPr>
        <p:blipFill rotWithShape="1">
          <a:blip r:embed="rId3">
            <a:alphaModFix/>
          </a:blip>
          <a:srcRect t="137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8"/>
          <p:cNvSpPr/>
          <p:nvPr/>
        </p:nvSpPr>
        <p:spPr>
          <a:xfrm>
            <a:off x="0" y="4023809"/>
            <a:ext cx="11016943" cy="2262375"/>
          </a:xfrm>
          <a:custGeom>
            <a:avLst/>
            <a:gdLst/>
            <a:ahLst/>
            <a:cxnLst/>
            <a:rect l="l" t="t" r="r" b="b"/>
            <a:pathLst>
              <a:path w="11016943" h="2262375" extrusionOk="0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rgbClr val="262626">
              <a:alpha val="874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8"/>
          <p:cNvSpPr txBox="1">
            <a:spLocks noGrp="1"/>
          </p:cNvSpPr>
          <p:nvPr>
            <p:ph type="ctrTitle"/>
          </p:nvPr>
        </p:nvSpPr>
        <p:spPr>
          <a:xfrm>
            <a:off x="841248" y="4199861"/>
            <a:ext cx="8856059" cy="133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IN" sz="5400">
                <a:solidFill>
                  <a:srgbClr val="FFFFFF"/>
                </a:solidFill>
              </a:rPr>
              <a:t>Generic Tags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1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any banner/widget click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A051AF-459C-4837-9DF3-BE31CF58E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071" y="712002"/>
            <a:ext cx="3059922" cy="6145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5A54B2-E6D8-44AF-B9AA-5DE1CD485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071" y="806132"/>
            <a:ext cx="3059922" cy="59576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B25825E-AE48-4394-BB72-8E30422FB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179" y="1680139"/>
            <a:ext cx="2873010" cy="33356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" name="Google Shape;195;p52"/>
          <p:cNvGraphicFramePr/>
          <p:nvPr>
            <p:extLst>
              <p:ext uri="{D42A27DB-BD31-4B8C-83A1-F6EECF244321}">
                <p14:modId xmlns:p14="http://schemas.microsoft.com/office/powerpoint/2010/main" val="1820780188"/>
              </p:ext>
            </p:extLst>
          </p:nvPr>
        </p:nvGraphicFramePr>
        <p:xfrm>
          <a:off x="-65146" y="0"/>
          <a:ext cx="12257150" cy="8547880"/>
        </p:xfrm>
        <a:graphic>
          <a:graphicData uri="http://schemas.openxmlformats.org/drawingml/2006/table">
            <a:tbl>
              <a:tblPr firstRow="1" bandRow="1">
                <a:noFill/>
                <a:tableStyleId>{A51795A8-6D7B-482E-94E8-C0F4E218CCC8}</a:tableStyleId>
              </a:tblPr>
              <a:tblGrid>
                <a:gridCol w="1146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4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8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2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Click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Tracking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Launch variables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Expected Values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Any Banner click or </a:t>
                      </a:r>
                      <a:endParaRPr sz="14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Widget click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All CTAs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 = {'</a:t>
                      </a: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': '</a:t>
                      </a:r>
                      <a:r>
                        <a:rPr lang="en-IN" sz="1400" u="none" strike="noStrike" cap="none" dirty="0" err="1"/>
                        <a:t>analytics.track</a:t>
                      </a:r>
                      <a:r>
                        <a:rPr lang="en-IN" sz="1400" u="none" strike="noStrike" cap="none" dirty="0"/>
                        <a:t>'};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r>
                        <a:rPr lang="en-IN" sz="1400" u="none" strike="noStrike" cap="none" dirty="0"/>
                        <a:t> = 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__adobe:{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analytics:{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linkType</a:t>
                      </a:r>
                      <a:r>
                        <a:rPr lang="en-IN" sz="1400" u="none" strike="noStrike" cap="none" dirty="0"/>
                        <a:t>: 'o',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contextData</a:t>
                      </a:r>
                      <a:r>
                        <a:rPr lang="en-IN" sz="1400" u="none" strike="noStrike" cap="none" dirty="0"/>
                        <a:t>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linkName</a:t>
                      </a:r>
                      <a:r>
                        <a:rPr lang="en-IN" sz="1400" u="none" strike="noStrike" cap="none" dirty="0"/>
                        <a:t> : "&lt;banner click/widget click“&gt;,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channel: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&gt;|&lt;page name without the word "page"&gt;", // </a:t>
                      </a:r>
                      <a:r>
                        <a:rPr lang="en-IN" sz="1400" u="none" strike="noStrike" cap="none" dirty="0" err="1"/>
                        <a:t>eg</a:t>
                      </a:r>
                      <a:r>
                        <a:rPr lang="en-IN" sz="1400" u="none" strike="noStrike" cap="none" dirty="0"/>
                        <a:t> : home, </a:t>
                      </a:r>
                      <a:r>
                        <a:rPr lang="en-IN" sz="1400" u="none" strike="noStrike" cap="none" dirty="0" err="1"/>
                        <a:t>category,etc</a:t>
                      </a:r>
                      <a:r>
                        <a:rPr lang="en-IN" sz="1400" u="none" strike="noStrike" cap="none" dirty="0"/>
                        <a:t>.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 : "&lt;</a:t>
                      </a: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&gt;", // only pass when available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linkPageName</a:t>
                      </a:r>
                      <a:r>
                        <a:rPr lang="en-IN" sz="1400" u="none" strike="noStrike" cap="none" dirty="0"/>
                        <a:t>: "&lt;page name&gt;", //the name of the page from where the product was clicked, </a:t>
                      </a:r>
                      <a:r>
                        <a:rPr lang="en-IN" sz="1400" u="none" strike="noStrike" cap="none" dirty="0" err="1"/>
                        <a:t>eg</a:t>
                      </a:r>
                      <a:r>
                        <a:rPr lang="en-IN" sz="1400" u="none" strike="noStrike" cap="none" dirty="0"/>
                        <a:t> : home page, product listing page , etc.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loginStatus</a:t>
                      </a:r>
                      <a:r>
                        <a:rPr lang="en-IN" sz="1400" u="none" strike="noStrike" cap="none" dirty="0"/>
                        <a:t> : "&lt;logged-in/guest&gt;" 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brand: "&lt;brand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icid</a:t>
                      </a:r>
                      <a:r>
                        <a:rPr lang="en-IN" sz="1400" u="none" strike="noStrike" cap="none" dirty="0"/>
                        <a:t> : "&lt;page type&gt;-&lt;brand name&gt;|&lt;banner name&gt;|&lt;widget name&gt;|&lt;</a:t>
                      </a:r>
                      <a:r>
                        <a:rPr lang="en-IN" sz="1400" u="none" strike="noStrike" cap="none" dirty="0" err="1"/>
                        <a:t>cta</a:t>
                      </a:r>
                      <a:r>
                        <a:rPr lang="en-IN" sz="1400" u="none" strike="noStrike" cap="none" dirty="0"/>
                        <a:t> name&gt;|&lt;banner/widget position&gt;|&lt;banner/widget type&gt; | &lt;sub brand&gt;", //if a banner or widget is clicked, Please pass </a:t>
                      </a:r>
                      <a:r>
                        <a:rPr lang="en-IN" sz="1400" u="none" strike="noStrike" cap="none" dirty="0" err="1"/>
                        <a:t>subrand</a:t>
                      </a:r>
                      <a:r>
                        <a:rPr lang="en-IN" sz="1400" u="none" strike="noStrike" cap="none" dirty="0"/>
                        <a:t> as </a:t>
                      </a:r>
                      <a:r>
                        <a:rPr lang="en-IN" sz="1400" u="none" strike="noStrike" cap="none" dirty="0" err="1"/>
                        <a:t>vhiw</a:t>
                      </a:r>
                      <a:r>
                        <a:rPr lang="en-IN" sz="1400" u="none" strike="noStrike" cap="none" dirty="0"/>
                        <a:t> only for </a:t>
                      </a:r>
                      <a:r>
                        <a:rPr lang="en-IN" sz="1400" u="none" strike="noStrike" cap="none" dirty="0" err="1"/>
                        <a:t>vhiw</a:t>
                      </a:r>
                      <a:r>
                        <a:rPr lang="en-IN" sz="1400" u="none" strike="noStrike" cap="none" dirty="0"/>
                        <a:t> innerwear site, for rest pass </a:t>
                      </a:r>
                      <a:r>
                        <a:rPr lang="en-IN" sz="1400" u="none" strike="noStrike" cap="none" dirty="0" err="1"/>
                        <a:t>na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platform: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userDetails</a:t>
                      </a:r>
                      <a:r>
                        <a:rPr lang="en-IN" sz="1400" u="none" strike="noStrike" cap="none" dirty="0"/>
                        <a:t>: "&lt;gender&gt;|&lt;age&gt;",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dob: "&lt;date of birth&gt;",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: 'click'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let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 = new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({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: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data: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});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Edge.sendEvent</a:t>
                      </a:r>
                      <a:r>
                        <a:rPr lang="en-IN" sz="1400" u="none" strike="noStrike" cap="none" dirty="0"/>
                        <a:t>(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)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loginStatus</a:t>
                      </a:r>
                      <a:r>
                        <a:rPr lang="en-IN" sz="1400" b="1" u="none" strike="noStrike" cap="none" dirty="0"/>
                        <a:t> </a:t>
                      </a:r>
                      <a:r>
                        <a:rPr lang="en-IN" sz="1400" u="none" strike="noStrike" cap="none" dirty="0"/>
                        <a:t>may  have the values:-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logged-in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guest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icid</a:t>
                      </a:r>
                      <a:r>
                        <a:rPr lang="en-IN" sz="1400" b="1" u="none" strike="noStrike" cap="none" dirty="0"/>
                        <a:t> </a:t>
                      </a:r>
                      <a:r>
                        <a:rPr lang="en-IN" sz="1400" b="0" u="none" strike="noStrike" cap="none" dirty="0"/>
                        <a:t>will be passed when a banner or widget is clicked. </a:t>
                      </a:r>
                      <a:r>
                        <a:rPr lang="en-IN" sz="1400" b="0" u="none" strike="noStrike" cap="none" dirty="0" err="1"/>
                        <a:t>icid</a:t>
                      </a:r>
                      <a:r>
                        <a:rPr lang="en-IN" sz="1400" b="0" u="none" strike="noStrike" cap="none" dirty="0"/>
                        <a:t> should always be passed in the given format only. Pass </a:t>
                      </a:r>
                      <a:r>
                        <a:rPr lang="en-IN" sz="1400" b="1" u="none" strike="noStrike" cap="none" dirty="0" err="1"/>
                        <a:t>na</a:t>
                      </a:r>
                      <a:r>
                        <a:rPr lang="en-IN" sz="1400" b="0" u="none" strike="noStrike" cap="none" dirty="0"/>
                        <a:t> if any value is missing. Example value :-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b="0" u="none" strike="noStrike" cap="none" dirty="0"/>
                        <a:t>home </a:t>
                      </a:r>
                      <a:r>
                        <a:rPr lang="en-IN" sz="1400" b="0" u="none" strike="noStrike" cap="none" dirty="0" err="1"/>
                        <a:t>page-vh|born</a:t>
                      </a:r>
                      <a:r>
                        <a:rPr lang="en-IN" sz="1400" b="0" u="none" strike="noStrike" cap="none" dirty="0"/>
                        <a:t> of art </a:t>
                      </a:r>
                      <a:r>
                        <a:rPr lang="en-IN" sz="1400" b="0" u="none" strike="noStrike" cap="none" dirty="0" err="1"/>
                        <a:t>men|na|banner</a:t>
                      </a:r>
                      <a:r>
                        <a:rPr lang="en-IN" sz="1400" b="0" u="none" strike="noStrike" cap="none" dirty="0"/>
                        <a:t> click|1|hero </a:t>
                      </a:r>
                      <a:r>
                        <a:rPr lang="en-IN" sz="1400" b="0" u="none" strike="noStrike" cap="none" dirty="0" err="1"/>
                        <a:t>banner|na</a:t>
                      </a:r>
                      <a:endParaRPr sz="1400" b="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b="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  <a:sym typeface="Arial"/>
                        </a:rPr>
                        <a:t>home </a:t>
                      </a:r>
                      <a:r>
                        <a:rPr lang="en-IN" sz="14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  <a:sym typeface="Arial"/>
                        </a:rPr>
                        <a:t>page-vh|air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  <a:sym typeface="Arial"/>
                        </a:rPr>
                        <a:t> series updated banner |na|banner-click|2|hero-banner|vhiw</a:t>
                      </a:r>
                      <a:endParaRPr sz="1400" b="1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4CB2E926-DC6E-42E6-886E-F250137A9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703" y="1755089"/>
            <a:ext cx="975626" cy="19595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E62FF6-1572-4296-89B3-275C59F5C6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2703" y="4280381"/>
            <a:ext cx="975627" cy="163970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3"/>
          <p:cNvSpPr txBox="1"/>
          <p:nvPr/>
        </p:nvSpPr>
        <p:spPr>
          <a:xfrm>
            <a:off x="362619" y="95635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Any Products click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53"/>
          <p:cNvSpPr/>
          <p:nvPr/>
        </p:nvSpPr>
        <p:spPr>
          <a:xfrm>
            <a:off x="3013740" y="1412109"/>
            <a:ext cx="1331924" cy="2118742"/>
          </a:xfrm>
          <a:prstGeom prst="rect">
            <a:avLst/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53"/>
          <p:cNvSpPr/>
          <p:nvPr/>
        </p:nvSpPr>
        <p:spPr>
          <a:xfrm>
            <a:off x="6537478" y="1081797"/>
            <a:ext cx="1449421" cy="2267985"/>
          </a:xfrm>
          <a:prstGeom prst="rect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53" descr="Graphical user interfac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23934" y="660841"/>
            <a:ext cx="3235160" cy="6160626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53"/>
          <p:cNvSpPr/>
          <p:nvPr/>
        </p:nvSpPr>
        <p:spPr>
          <a:xfrm>
            <a:off x="2669609" y="3030279"/>
            <a:ext cx="2020186" cy="2699642"/>
          </a:xfrm>
          <a:prstGeom prst="rect">
            <a:avLst/>
          </a:prstGeom>
          <a:noFill/>
          <a:ln w="381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53" descr="A picture containing graphical user interfac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69319" y="854417"/>
            <a:ext cx="3235160" cy="596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53"/>
          <p:cNvSpPr/>
          <p:nvPr/>
        </p:nvSpPr>
        <p:spPr>
          <a:xfrm>
            <a:off x="6432906" y="1412109"/>
            <a:ext cx="1839223" cy="3053565"/>
          </a:xfrm>
          <a:prstGeom prst="rect">
            <a:avLst/>
          </a:prstGeom>
          <a:noFill/>
          <a:ln w="381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9" name="Google Shape;219;p55"/>
          <p:cNvGraphicFramePr/>
          <p:nvPr>
            <p:extLst>
              <p:ext uri="{D42A27DB-BD31-4B8C-83A1-F6EECF244321}">
                <p14:modId xmlns:p14="http://schemas.microsoft.com/office/powerpoint/2010/main" val="1388455811"/>
              </p:ext>
            </p:extLst>
          </p:nvPr>
        </p:nvGraphicFramePr>
        <p:xfrm>
          <a:off x="-65145" y="0"/>
          <a:ext cx="12192025" cy="8121160"/>
        </p:xfrm>
        <a:graphic>
          <a:graphicData uri="http://schemas.openxmlformats.org/drawingml/2006/table">
            <a:tbl>
              <a:tblPr firstRow="1" bandRow="1">
                <a:noFill/>
                <a:tableStyleId>{A51795A8-6D7B-482E-94E8-C0F4E218CCC8}</a:tableStyleId>
              </a:tblPr>
              <a:tblGrid>
                <a:gridCol w="98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1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30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Click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Tracking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Launch variables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Expected Values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Product clicks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All CTAs</a:t>
                      </a:r>
                      <a:endParaRPr sz="14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 = {'</a:t>
                      </a: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': '</a:t>
                      </a:r>
                      <a:r>
                        <a:rPr lang="en-IN" sz="1400" u="none" strike="noStrike" cap="none" dirty="0" err="1"/>
                        <a:t>analytics.track</a:t>
                      </a:r>
                      <a:r>
                        <a:rPr lang="en-IN" sz="1400" u="none" strike="noStrike" cap="none" dirty="0"/>
                        <a:t>'};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const</a:t>
                      </a:r>
                      <a:r>
                        <a:rPr lang="en-IN" sz="1400" u="none" strike="noStrike" cap="none" dirty="0"/>
                        <a:t>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r>
                        <a:rPr lang="en-IN" sz="1400" u="none" strike="noStrike" cap="none" dirty="0"/>
                        <a:t> = 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__adobe:{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analytics:{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products :"",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linkType</a:t>
                      </a:r>
                      <a:r>
                        <a:rPr lang="en-IN" sz="1400" u="none" strike="noStrike" cap="none" dirty="0"/>
                        <a:t>: 'o',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contextData</a:t>
                      </a:r>
                      <a:r>
                        <a:rPr lang="en-IN" sz="1400" u="none" strike="noStrike" cap="none" dirty="0"/>
                        <a:t>:{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linkName</a:t>
                      </a:r>
                      <a:r>
                        <a:rPr lang="en-IN" sz="1400" u="none" strike="noStrike" cap="none" dirty="0"/>
                        <a:t>:"product click",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channel: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&gt;|&lt;page name without the word "page"&gt;", // </a:t>
                      </a:r>
                      <a:r>
                        <a:rPr lang="en-IN" sz="1400" u="none" strike="noStrike" cap="none" dirty="0" err="1"/>
                        <a:t>eg</a:t>
                      </a:r>
                      <a:r>
                        <a:rPr lang="en-IN" sz="1400" u="none" strike="noStrike" cap="none" dirty="0"/>
                        <a:t> : home, category,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linkPageName</a:t>
                      </a:r>
                      <a:r>
                        <a:rPr lang="en-IN" sz="1400" u="none" strike="noStrike" cap="none" dirty="0"/>
                        <a:t>: "&lt;page name&gt;", //the name of the page from where the product was clicked, </a:t>
                      </a:r>
                      <a:r>
                        <a:rPr lang="en-IN" sz="1400" u="none" strike="noStrike" cap="none" dirty="0" err="1"/>
                        <a:t>eg</a:t>
                      </a:r>
                      <a:r>
                        <a:rPr lang="en-IN" sz="1400" u="none" strike="noStrike" cap="none" dirty="0"/>
                        <a:t> : home page, product listing page , etc.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 : "&lt;</a:t>
                      </a:r>
                      <a:r>
                        <a:rPr lang="en-IN" sz="1400" u="none" strike="noStrike" cap="none" dirty="0" err="1"/>
                        <a:t>customerID</a:t>
                      </a:r>
                      <a:r>
                        <a:rPr lang="en-IN" sz="1400" u="none" strike="noStrike" cap="none" dirty="0"/>
                        <a:t>&gt;", // only pass when available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loginStatus</a:t>
                      </a:r>
                      <a:r>
                        <a:rPr lang="en-IN" sz="1400" u="none" strike="noStrike" cap="none" dirty="0"/>
                        <a:t> : "&lt;logged-in/guest&gt;" 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brand: "&lt;brand name&gt;",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pfm</a:t>
                      </a:r>
                      <a:r>
                        <a:rPr lang="en-IN" sz="1400" u="none" strike="noStrike" cap="none" dirty="0"/>
                        <a:t> : "&lt;section of the page/ product finding source&gt;",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platform: "&lt;android/</a:t>
                      </a:r>
                      <a:r>
                        <a:rPr lang="en-IN" sz="1400" u="none" strike="noStrike" cap="none" dirty="0" err="1"/>
                        <a:t>ios</a:t>
                      </a:r>
                      <a:r>
                        <a:rPr lang="en-IN" sz="1400" u="none" strike="noStrike" cap="none" dirty="0"/>
                        <a:t>&gt;",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userDetails</a:t>
                      </a:r>
                      <a:r>
                        <a:rPr lang="en-IN" sz="1400" u="none" strike="noStrike" cap="none" dirty="0"/>
                        <a:t>: "&lt;gender&gt;|&lt;age&gt;", 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dob: "&lt;date of birth&gt;",// pass only when user is logged in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eventType</a:t>
                      </a:r>
                      <a:r>
                        <a:rPr lang="en-IN" sz="1400" u="none" strike="noStrike" cap="none" dirty="0"/>
                        <a:t>: 'click'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}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};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let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 = new 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({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: </a:t>
                      </a:r>
                      <a:r>
                        <a:rPr lang="en-IN" sz="1400" u="none" strike="noStrike" cap="none" dirty="0" err="1"/>
                        <a:t>xdmData</a:t>
                      </a:r>
                      <a:r>
                        <a:rPr lang="en-IN" sz="1400" u="none" strike="noStrike" cap="none" dirty="0"/>
                        <a:t>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data: </a:t>
                      </a:r>
                      <a:r>
                        <a:rPr lang="en-IN" sz="1400" u="none" strike="noStrike" cap="none" dirty="0" err="1"/>
                        <a:t>adobeDatalayer</a:t>
                      </a: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});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lang="en-IN"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Edge.sendEvent</a:t>
                      </a:r>
                      <a:r>
                        <a:rPr lang="en-IN" sz="1400" u="none" strike="noStrike" cap="none" dirty="0"/>
                        <a:t>(</a:t>
                      </a:r>
                      <a:r>
                        <a:rPr lang="en-IN" sz="1400" u="none" strike="noStrike" cap="none" dirty="0" err="1"/>
                        <a:t>experienceEvent</a:t>
                      </a:r>
                      <a:r>
                        <a:rPr lang="en-IN" sz="1400" u="none" strike="noStrike" cap="none" dirty="0"/>
                        <a:t>)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 err="1"/>
                        <a:t>loginStatus</a:t>
                      </a:r>
                      <a:r>
                        <a:rPr lang="en-IN" sz="1400" b="1" u="none" strike="noStrike" cap="none" dirty="0"/>
                        <a:t> </a:t>
                      </a:r>
                      <a:r>
                        <a:rPr lang="en-IN" sz="1400" u="none" strike="noStrike" cap="none" dirty="0"/>
                        <a:t>may  have the values:-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logged-in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strike="noStrike" cap="none" dirty="0"/>
                        <a:t>guest</a:t>
                      </a:r>
                      <a:endParaRPr sz="1400" u="none" strike="noStrike" cap="none" dirty="0"/>
                    </a:p>
                    <a:p>
                      <a:pPr marL="285750" marR="0" lvl="0" indent="-196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pfm</a:t>
                      </a:r>
                      <a:r>
                        <a:rPr lang="en-IN" sz="1400" u="none" strike="noStrike" cap="none" dirty="0"/>
                        <a:t> means product finding method, the expected values will be the section of the page from where the user has found the product. 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Eg</a:t>
                      </a:r>
                      <a:r>
                        <a:rPr lang="en-IN" sz="1400" u="none" strike="noStrike" cap="none" dirty="0"/>
                        <a:t> :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"home product slider"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"internal search"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"internal campaign"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"similar products"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"top picks"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"breadcrumb"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"navigation/browsing"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"promos"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</a:t>
                      </a:r>
                      <a:r>
                        <a:rPr lang="en-IN" sz="1400" b="0" i="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wishlist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/</a:t>
                      </a:r>
                      <a:r>
                        <a:rPr lang="en-IN" sz="1400" b="0" i="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favorites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"collections"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"cross-Sell"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"campaign landing pages"</a:t>
                      </a:r>
                      <a:b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b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-IN" sz="1400" b="1" u="none" strike="noStrike" cap="none" dirty="0" err="1"/>
                        <a:t>stockStatus</a:t>
                      </a:r>
                      <a:r>
                        <a:rPr lang="en-IN" sz="1400" b="1" u="none" strike="noStrike" cap="none" dirty="0"/>
                        <a:t>: </a:t>
                      </a:r>
                      <a:r>
                        <a:rPr lang="en-IN" sz="1400" b="0" u="none" strike="noStrike" cap="none" dirty="0"/>
                        <a:t>provide whether product is in stock or out of stock</a:t>
                      </a:r>
                      <a:br>
                        <a:rPr lang="en-IN" sz="1400" b="0" u="none" strike="noStrike" cap="none" dirty="0"/>
                      </a:br>
                      <a:r>
                        <a:rPr lang="en-IN" sz="1400" b="0" u="none" strike="noStrike" cap="none" dirty="0" err="1"/>
                        <a:t>eg</a:t>
                      </a:r>
                      <a:r>
                        <a:rPr lang="en-IN" sz="1400" b="0" u="none" strike="noStrike" cap="none" dirty="0"/>
                        <a:t> – </a:t>
                      </a:r>
                      <a:r>
                        <a:rPr lang="en-IN" sz="1400" b="0" u="none" strike="noStrike" cap="none" dirty="0" err="1"/>
                        <a:t>stockStatus</a:t>
                      </a:r>
                      <a:r>
                        <a:rPr lang="en-IN" sz="1400" b="0" u="none" strike="noStrike" cap="none" dirty="0"/>
                        <a:t> : "out of stock" or "available"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1" u="none" strike="noStrike" cap="none" dirty="0"/>
                        <a:t>size: </a:t>
                      </a:r>
                      <a:r>
                        <a:rPr lang="en-IN" sz="1400" b="0" u="none" strike="noStrike" cap="none" dirty="0"/>
                        <a:t>example values:-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b="0" u="none" strike="noStrike" cap="none" dirty="0"/>
                        <a:t>4</a:t>
                      </a:r>
                      <a:r>
                        <a:rPr lang="en-IN" sz="1400" u="none" strike="noStrike" cap="none" dirty="0"/>
                        <a:t>2</a:t>
                      </a:r>
                      <a:endParaRPr sz="1400" u="none" strike="noStrike" cap="none" dirty="0"/>
                    </a:p>
                    <a:p>
                      <a:pPr marL="285750" marR="0" lvl="0" indent="-2857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b="0" u="none" strike="noStrike" cap="none" dirty="0"/>
                        <a:t>L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dirty="0"/>
                        <a:t>In brand, the expected values are </a:t>
                      </a:r>
                      <a:endParaRPr dirty="0"/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 dirty="0"/>
                        <a:t>f21</a:t>
                      </a:r>
                      <a:endParaRPr dirty="0"/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 dirty="0" err="1"/>
                        <a:t>sc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26dd48c3a4_1_112"/>
          <p:cNvSpPr txBox="1">
            <a:spLocks noGrp="1"/>
          </p:cNvSpPr>
          <p:nvPr>
            <p:ph type="subTitle" idx="1"/>
          </p:nvPr>
        </p:nvSpPr>
        <p:spPr>
          <a:xfrm>
            <a:off x="370609" y="623500"/>
            <a:ext cx="34896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 sz="1800">
                <a:highlight>
                  <a:srgbClr val="FFFF00"/>
                </a:highlight>
              </a:rPr>
              <a:t>Menu Navigation Tracking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225" name="Google Shape;225;g226dd48c3a4_1_112"/>
          <p:cNvSpPr/>
          <p:nvPr/>
        </p:nvSpPr>
        <p:spPr>
          <a:xfrm>
            <a:off x="847706" y="2136710"/>
            <a:ext cx="775800" cy="475800"/>
          </a:xfrm>
          <a:prstGeom prst="rect">
            <a:avLst/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g226dd48c3a4_1_1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96912" y="1421035"/>
            <a:ext cx="2126816" cy="4446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226dd48c3a4_1_1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32592" y="1422542"/>
            <a:ext cx="2126815" cy="4472138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226dd48c3a4_1_112"/>
          <p:cNvSpPr/>
          <p:nvPr/>
        </p:nvSpPr>
        <p:spPr>
          <a:xfrm>
            <a:off x="3581112" y="2283220"/>
            <a:ext cx="558300" cy="182700"/>
          </a:xfrm>
          <a:prstGeom prst="rect">
            <a:avLst/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226dd48c3a4_1_112"/>
          <p:cNvSpPr/>
          <p:nvPr/>
        </p:nvSpPr>
        <p:spPr>
          <a:xfrm>
            <a:off x="3948271" y="4600729"/>
            <a:ext cx="446400" cy="288600"/>
          </a:xfrm>
          <a:prstGeom prst="rect">
            <a:avLst/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226dd48c3a4_1_112"/>
          <p:cNvSpPr/>
          <p:nvPr/>
        </p:nvSpPr>
        <p:spPr>
          <a:xfrm>
            <a:off x="3581112" y="2625749"/>
            <a:ext cx="1278000" cy="891900"/>
          </a:xfrm>
          <a:prstGeom prst="rect">
            <a:avLst/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226dd48c3a4_1_112"/>
          <p:cNvSpPr/>
          <p:nvPr/>
        </p:nvSpPr>
        <p:spPr>
          <a:xfrm>
            <a:off x="5990123" y="2549549"/>
            <a:ext cx="821100" cy="1220100"/>
          </a:xfrm>
          <a:prstGeom prst="rect">
            <a:avLst/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226dd48c3a4_1_112"/>
          <p:cNvSpPr/>
          <p:nvPr/>
        </p:nvSpPr>
        <p:spPr>
          <a:xfrm>
            <a:off x="5816791" y="2287067"/>
            <a:ext cx="558300" cy="182700"/>
          </a:xfrm>
          <a:prstGeom prst="rect">
            <a:avLst/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5EA8E5-202E-439B-A17E-36FF1CB9B9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795" y="1512384"/>
            <a:ext cx="2111422" cy="4263605"/>
          </a:xfrm>
          <a:prstGeom prst="rect">
            <a:avLst/>
          </a:prstGeom>
        </p:spPr>
      </p:pic>
      <p:sp>
        <p:nvSpPr>
          <p:cNvPr id="12" name="Google Shape;232;g226dd48c3a4_1_112">
            <a:extLst>
              <a:ext uri="{FF2B5EF4-FFF2-40B4-BE49-F238E27FC236}">
                <a16:creationId xmlns:a16="http://schemas.microsoft.com/office/drawing/2014/main" id="{51A1E5DB-AB7B-4B54-A4FF-D884750E35F8}"/>
              </a:ext>
            </a:extLst>
          </p:cNvPr>
          <p:cNvSpPr/>
          <p:nvPr/>
        </p:nvSpPr>
        <p:spPr>
          <a:xfrm>
            <a:off x="609320" y="3071698"/>
            <a:ext cx="1528761" cy="1997843"/>
          </a:xfrm>
          <a:prstGeom prst="rect">
            <a:avLst/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8857</TotalTime>
  <Words>2184</Words>
  <Application>Microsoft Office PowerPoint</Application>
  <PresentationFormat>Widescreen</PresentationFormat>
  <Paragraphs>417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Office Theme</vt:lpstr>
      <vt:lpstr>Office Theme</vt:lpstr>
      <vt:lpstr>ABFRL Brand - Generic App Tagging</vt:lpstr>
      <vt:lpstr>PowerPoint Presentation</vt:lpstr>
      <vt:lpstr>Super App Brands</vt:lpstr>
      <vt:lpstr>Generic Tags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ABFRL Brand - HometoPDP Flow App Tagging(F21/SC)</dc:title>
  <dc:creator>Rocky Kumar</dc:creator>
  <cp:lastModifiedBy>Bharath V</cp:lastModifiedBy>
  <cp:revision>21</cp:revision>
  <dcterms:created xsi:type="dcterms:W3CDTF">2019-08-31T15:49:44Z</dcterms:created>
  <dcterms:modified xsi:type="dcterms:W3CDTF">2025-05-16T12:44:53Z</dcterms:modified>
</cp:coreProperties>
</file>